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303" r:id="rId4"/>
    <p:sldId id="299" r:id="rId5"/>
    <p:sldId id="300" r:id="rId6"/>
    <p:sldId id="301" r:id="rId7"/>
    <p:sldId id="30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Übersicht" id="{D9D15A62-541A-4341-8E99-73233E3C5DD3}">
          <p14:sldIdLst>
            <p14:sldId id="256"/>
          </p14:sldIdLst>
        </p14:section>
        <p14:section name="Tag 1: Frankfurt am Main nach Mannheim" id="{1DB7418D-7514-41C0-AAD5-AD0B4A41A27A}">
          <p14:sldIdLst>
            <p14:sldId id="259"/>
          </p14:sldIdLst>
        </p14:section>
        <p14:section name="Tag 2: Mannheim nach Karlsruhe" id="{B8B0D20F-D8EA-499B-8609-ED4DAFAC9DAB}">
          <p14:sldIdLst>
            <p14:sldId id="303"/>
          </p14:sldIdLst>
        </p14:section>
        <p14:section name="Tag 3: Von Karlsruhe bis Schaffhausen" id="{C6DDAB9E-F67F-4B71-96AA-239CFA81841D}">
          <p14:sldIdLst>
            <p14:sldId id="299"/>
          </p14:sldIdLst>
        </p14:section>
        <p14:section name="Tag 4: Von Schaffhausen zur Schwäbischen Alb" id="{8435D3DA-D591-4447-8A88-5DD5801912DE}">
          <p14:sldIdLst>
            <p14:sldId id="300"/>
          </p14:sldIdLst>
        </p14:section>
        <p14:section name="Tag 5: Von Hohenstein nach Stuttgart" id="{1181CCBB-99EF-447E-B2DC-42E813CC8371}">
          <p14:sldIdLst>
            <p14:sldId id="301"/>
          </p14:sldIdLst>
        </p14:section>
        <p14:section name="Tag 6: Von Stuttgart nach Wiesbaden" id="{C3EABECC-216B-4607-A712-98F6DF13EEB5}">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17.08.2023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65409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590E03F-52DE-46A8-906C-6419B7285DBF}" type="datetimeFigureOut">
              <a:rPr lang="de-DE" smtClean="0"/>
              <a:t>17.08.2023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0608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17.08.2023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09086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17.08.2023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44403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17.08.2023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2016111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90E03F-52DE-46A8-906C-6419B7285DBF}" type="datetimeFigureOut">
              <a:rPr lang="de-DE" smtClean="0"/>
              <a:t>17.08.2023</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443099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90E03F-52DE-46A8-906C-6419B7285DBF}" type="datetimeFigureOut">
              <a:rPr lang="de-DE" smtClean="0"/>
              <a:t>17.08.2023</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582850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17.08.2023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516246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590E03F-52DE-46A8-906C-6419B7285DBF}" type="datetimeFigureOut">
              <a:rPr lang="de-DE" smtClean="0"/>
              <a:t>17.08.2023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939098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6590E03F-52DE-46A8-906C-6419B7285DBF}" type="datetimeFigureOut">
              <a:rPr lang="de-DE" smtClean="0"/>
              <a:t>17.08.2023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177826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590E03F-52DE-46A8-906C-6419B7285DBF}" type="datetimeFigureOut">
              <a:rPr lang="de-DE" smtClean="0"/>
              <a:t>17.08.2023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2469042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590E03F-52DE-46A8-906C-6419B7285DBF}" type="datetimeFigureOut">
              <a:rPr lang="de-DE" smtClean="0"/>
              <a:t>17.08.2023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449200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6590E03F-52DE-46A8-906C-6419B7285DBF}" type="datetimeFigureOut">
              <a:rPr lang="de-DE" smtClean="0"/>
              <a:t>17.08.2023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67471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6590E03F-52DE-46A8-906C-6419B7285DBF}" type="datetimeFigureOut">
              <a:rPr lang="de-DE" smtClean="0"/>
              <a:t>17.08.2023</a:t>
            </a:fld>
            <a:endParaRPr lang="de-DE"/>
          </a:p>
        </p:txBody>
      </p:sp>
      <p:sp>
        <p:nvSpPr>
          <p:cNvPr id="5" name="Footer Placeholder 3"/>
          <p:cNvSpPr>
            <a:spLocks noGrp="1"/>
          </p:cNvSpPr>
          <p:nvPr>
            <p:ph type="ftr" sz="quarter" idx="11"/>
          </p:nvPr>
        </p:nvSpPr>
        <p:spPr/>
        <p:txBody>
          <a:bodyPr/>
          <a:lstStyle/>
          <a:p>
            <a:endParaRPr lang="de-DE"/>
          </a:p>
        </p:txBody>
      </p:sp>
      <p:sp>
        <p:nvSpPr>
          <p:cNvPr id="6" name="Slide Number Placeholder 4"/>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3351621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90E03F-52DE-46A8-906C-6419B7285DBF}" type="datetimeFigureOut">
              <a:rPr lang="de-DE" smtClean="0"/>
              <a:t>17.08.2023</a:t>
            </a:fld>
            <a:endParaRPr lang="de-DE"/>
          </a:p>
        </p:txBody>
      </p:sp>
      <p:sp>
        <p:nvSpPr>
          <p:cNvPr id="5" name="Footer Placeholder 2"/>
          <p:cNvSpPr>
            <a:spLocks noGrp="1"/>
          </p:cNvSpPr>
          <p:nvPr>
            <p:ph type="ftr" sz="quarter" idx="11"/>
          </p:nvPr>
        </p:nvSpPr>
        <p:spPr/>
        <p:txBody>
          <a:bodyPr/>
          <a:lstStyle/>
          <a:p>
            <a:endParaRPr lang="de-DE"/>
          </a:p>
        </p:txBody>
      </p:sp>
      <p:sp>
        <p:nvSpPr>
          <p:cNvPr id="6" name="Slide Number Placeholder 3"/>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246604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6590E03F-52DE-46A8-906C-6419B7285DBF}" type="datetimeFigureOut">
              <a:rPr lang="de-DE" smtClean="0"/>
              <a:t>17.08.2023</a:t>
            </a:fld>
            <a:endParaRPr lang="de-DE"/>
          </a:p>
        </p:txBody>
      </p:sp>
      <p:sp>
        <p:nvSpPr>
          <p:cNvPr id="5" name="Footer Placeholder 5"/>
          <p:cNvSpPr>
            <a:spLocks noGrp="1"/>
          </p:cNvSpPr>
          <p:nvPr>
            <p:ph type="ftr" sz="quarter" idx="11"/>
          </p:nvPr>
        </p:nvSpPr>
        <p:spPr/>
        <p:txBody>
          <a:bodyPr/>
          <a:lstStyle/>
          <a:p>
            <a:endParaRPr lang="de-DE"/>
          </a:p>
        </p:txBody>
      </p:sp>
      <p:sp>
        <p:nvSpPr>
          <p:cNvPr id="6"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140433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590E03F-52DE-46A8-906C-6419B7285DBF}" type="datetimeFigureOut">
              <a:rPr lang="de-DE" smtClean="0"/>
              <a:t>17.08.2023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054F215-A480-4FEC-8255-02395190A29F}" type="slidenum">
              <a:rPr lang="de-DE" smtClean="0"/>
              <a:t>‹Nr.›</a:t>
            </a:fld>
            <a:endParaRPr lang="de-DE"/>
          </a:p>
        </p:txBody>
      </p:sp>
    </p:spTree>
    <p:extLst>
      <p:ext uri="{BB962C8B-B14F-4D97-AF65-F5344CB8AC3E}">
        <p14:creationId xmlns:p14="http://schemas.microsoft.com/office/powerpoint/2010/main" val="2278047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590E03F-52DE-46A8-906C-6419B7285DBF}" type="datetimeFigureOut">
              <a:rPr lang="de-DE" smtClean="0"/>
              <a:t>17.08.2023</a:t>
            </a:fld>
            <a:endParaRPr lang="de-D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de-D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054F215-A480-4FEC-8255-02395190A29F}" type="slidenum">
              <a:rPr lang="de-DE" smtClean="0"/>
              <a:t>‹Nr.›</a:t>
            </a:fld>
            <a:endParaRPr lang="de-DE"/>
          </a:p>
        </p:txBody>
      </p:sp>
    </p:spTree>
    <p:extLst>
      <p:ext uri="{BB962C8B-B14F-4D97-AF65-F5344CB8AC3E}">
        <p14:creationId xmlns:p14="http://schemas.microsoft.com/office/powerpoint/2010/main" val="39879507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9539575-A7AE-EE59-B237-FFCDCB261D78}"/>
              </a:ext>
            </a:extLst>
          </p:cNvPr>
          <p:cNvSpPr>
            <a:spLocks noGrp="1"/>
          </p:cNvSpPr>
          <p:nvPr>
            <p:ph type="ctrTitle"/>
          </p:nvPr>
        </p:nvSpPr>
        <p:spPr>
          <a:xfrm>
            <a:off x="361714" y="1213321"/>
            <a:ext cx="6117638" cy="2122546"/>
          </a:xfrm>
        </p:spPr>
        <p:txBody>
          <a:bodyPr/>
          <a:lstStyle/>
          <a:p>
            <a:r>
              <a:rPr lang="de-DE" sz="4800" dirty="0"/>
              <a:t>Germania superior </a:t>
            </a:r>
            <a:br>
              <a:rPr lang="de-DE" sz="4800" dirty="0"/>
            </a:br>
            <a:r>
              <a:rPr lang="de-DE" sz="4400" dirty="0"/>
              <a:t>- Das Reich der Chatten, Nemeter und Kelten</a:t>
            </a:r>
          </a:p>
        </p:txBody>
      </p:sp>
      <p:pic>
        <p:nvPicPr>
          <p:cNvPr id="28" name="Grafik 27">
            <a:extLst>
              <a:ext uri="{FF2B5EF4-FFF2-40B4-BE49-F238E27FC236}">
                <a16:creationId xmlns:a16="http://schemas.microsoft.com/office/drawing/2014/main" id="{272224A6-FF5C-E6C3-2F2D-687875EA1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352" y="1206645"/>
            <a:ext cx="4671248" cy="5459430"/>
          </a:xfrm>
          <a:prstGeom prst="rect">
            <a:avLst/>
          </a:prstGeom>
        </p:spPr>
      </p:pic>
    </p:spTree>
    <p:extLst>
      <p:ext uri="{BB962C8B-B14F-4D97-AF65-F5344CB8AC3E}">
        <p14:creationId xmlns:p14="http://schemas.microsoft.com/office/powerpoint/2010/main" val="313865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6224" y="994611"/>
            <a:ext cx="2552584" cy="12762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413468" y="609600"/>
            <a:ext cx="7883865" cy="5823284"/>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Abreise von Frankfurt am Main und Fahrt durch Hessen um entlang des Rheintal mit vielen Sehenswürdigkeiten Karlsruhe zu erreichen.</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t>Frankfurt am Main</a:t>
            </a:r>
            <a:r>
              <a:rPr lang="de-DE" sz="1400" dirty="0">
                <a:latin typeface="Times New Roman" panose="02020603050405020304" pitchFamily="18" charset="0"/>
                <a:cs typeface="Times New Roman" panose="02020603050405020304" pitchFamily="18" charset="0"/>
              </a:rPr>
              <a:t> (</a:t>
            </a:r>
            <a:r>
              <a:rPr lang="de-DE" sz="1400" dirty="0"/>
              <a:t>Auf dem </a:t>
            </a:r>
            <a:r>
              <a:rPr lang="de-DE" sz="1400" b="1" i="1" dirty="0"/>
              <a:t>Römerberg</a:t>
            </a:r>
            <a:r>
              <a:rPr lang="de-DE" sz="1400" dirty="0"/>
              <a:t> in der restaurierten Altstadt findet jedes Jahr der Weihnachtsmarkt statt.</a:t>
            </a:r>
            <a:r>
              <a:rPr lang="de-DE" sz="1400" dirty="0">
                <a:latin typeface="Times New Roman" panose="02020603050405020304" pitchFamily="18" charset="0"/>
                <a:cs typeface="Times New Roman" panose="02020603050405020304" pitchFamily="18" charset="0"/>
              </a:rPr>
              <a:t>)</a:t>
            </a:r>
          </a:p>
          <a:p>
            <a:pPr>
              <a:buFontTx/>
              <a:buChar char="-"/>
            </a:pPr>
            <a:r>
              <a:rPr lang="de-DE" sz="1400" dirty="0">
                <a:latin typeface="Times New Roman" panose="02020603050405020304" pitchFamily="18" charset="0"/>
                <a:cs typeface="Times New Roman" panose="02020603050405020304" pitchFamily="18" charset="0"/>
              </a:rPr>
              <a:t>Messel (UNESCO 720: Grube Messel) </a:t>
            </a:r>
          </a:p>
          <a:p>
            <a:pPr>
              <a:buFontTx/>
              <a:buChar char="-"/>
            </a:pPr>
            <a:r>
              <a:rPr lang="de-DE" sz="1400" dirty="0">
                <a:latin typeface="Times New Roman" panose="02020603050405020304" pitchFamily="18" charset="0"/>
                <a:cs typeface="Times New Roman" panose="02020603050405020304" pitchFamily="18" charset="0"/>
              </a:rPr>
              <a:t>Darmstadt (UNESCO 1614: </a:t>
            </a:r>
            <a:r>
              <a:rPr lang="de-DE" sz="1400" dirty="0"/>
              <a:t>Mathildenhöhe Darmstadt)</a:t>
            </a:r>
            <a:endParaRPr lang="de-DE" sz="1400" dirty="0">
              <a:latin typeface="Times New Roman" panose="02020603050405020304" pitchFamily="18" charset="0"/>
              <a:cs typeface="Times New Roman" panose="02020603050405020304" pitchFamily="18" charset="0"/>
            </a:endParaRPr>
          </a:p>
          <a:p>
            <a:pPr>
              <a:buFontTx/>
              <a:buChar char="-"/>
            </a:pPr>
            <a:r>
              <a:rPr lang="de-DE" sz="1400" dirty="0">
                <a:latin typeface="Times New Roman" panose="02020603050405020304" pitchFamily="18" charset="0"/>
                <a:cs typeface="Times New Roman" panose="02020603050405020304" pitchFamily="18" charset="0"/>
              </a:rPr>
              <a:t>Lorsch (UNESCO 515: Kloster Lorsch) </a:t>
            </a:r>
          </a:p>
          <a:p>
            <a:pPr>
              <a:buFontTx/>
              <a:buChar char="-"/>
            </a:pPr>
            <a:r>
              <a:rPr lang="de-DE" sz="1400" dirty="0">
                <a:latin typeface="Times New Roman" panose="02020603050405020304" pitchFamily="18" charset="0"/>
                <a:cs typeface="Times New Roman" panose="02020603050405020304" pitchFamily="18" charset="0"/>
              </a:rPr>
              <a:t>Worms (Die </a:t>
            </a:r>
            <a:r>
              <a:rPr lang="de-DE" sz="1400" i="1" dirty="0">
                <a:latin typeface="Times New Roman" panose="02020603050405020304" pitchFamily="18" charset="0"/>
                <a:cs typeface="Times New Roman" panose="02020603050405020304" pitchFamily="18" charset="0"/>
              </a:rPr>
              <a:t>Nibelungen- und Lutherstadt </a:t>
            </a:r>
            <a:r>
              <a:rPr lang="de-DE" sz="1400" dirty="0">
                <a:latin typeface="Times New Roman" panose="02020603050405020304" pitchFamily="18" charset="0"/>
                <a:cs typeface="Times New Roman" panose="02020603050405020304" pitchFamily="18" charset="0"/>
              </a:rPr>
              <a:t>die mit seinen Dom, der neben dem </a:t>
            </a:r>
            <a:r>
              <a:rPr lang="de-DE" sz="1400" i="1" dirty="0">
                <a:latin typeface="Times New Roman" panose="02020603050405020304" pitchFamily="18" charset="0"/>
                <a:cs typeface="Times New Roman" panose="02020603050405020304" pitchFamily="18" charset="0"/>
              </a:rPr>
              <a:t>Mainzer</a:t>
            </a:r>
            <a:r>
              <a:rPr lang="de-DE" sz="1400" dirty="0">
                <a:latin typeface="Times New Roman" panose="02020603050405020304" pitchFamily="18" charset="0"/>
                <a:cs typeface="Times New Roman" panose="02020603050405020304" pitchFamily="18" charset="0"/>
              </a:rPr>
              <a:t> und dem </a:t>
            </a:r>
            <a:r>
              <a:rPr lang="de-DE" sz="1400" i="1" dirty="0">
                <a:latin typeface="Times New Roman" panose="02020603050405020304" pitchFamily="18" charset="0"/>
                <a:cs typeface="Times New Roman" panose="02020603050405020304" pitchFamily="18" charset="0"/>
              </a:rPr>
              <a:t>Speyerer Dom </a:t>
            </a:r>
            <a:r>
              <a:rPr lang="de-DE" sz="1400" dirty="0">
                <a:latin typeface="Times New Roman" panose="02020603050405020304" pitchFamily="18" charset="0"/>
                <a:cs typeface="Times New Roman" panose="02020603050405020304" pitchFamily="18" charset="0"/>
              </a:rPr>
              <a:t>einer der drei romanischen Kaiserdome ist.)</a:t>
            </a:r>
          </a:p>
          <a:p>
            <a:pPr>
              <a:buFontTx/>
              <a:buChar char="-"/>
            </a:pPr>
            <a:r>
              <a:rPr lang="de-DE" sz="1400" dirty="0">
                <a:latin typeface="Times New Roman" panose="02020603050405020304" pitchFamily="18" charset="0"/>
                <a:cs typeface="Times New Roman" panose="02020603050405020304" pitchFamily="18" charset="0"/>
              </a:rPr>
              <a:t>Mannheim (Das Barockschloss aus dem 18. Jahrhundert beherbergt historische Exponate)</a:t>
            </a:r>
          </a:p>
          <a:p>
            <a:pPr>
              <a:buFont typeface="Courier New" panose="02070309020205020404" pitchFamily="49" charset="0"/>
              <a:buChar char="o"/>
            </a:pPr>
            <a:r>
              <a:rPr lang="de-DE" sz="1400" dirty="0">
                <a:latin typeface="Times New Roman" panose="02020603050405020304" pitchFamily="18" charset="0"/>
                <a:cs typeface="Times New Roman" panose="02020603050405020304" pitchFamily="18" charset="0"/>
              </a:rPr>
              <a:t>Übernachtung in der Stadt</a:t>
            </a: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109 km</a:t>
            </a:r>
          </a:p>
        </p:txBody>
      </p:sp>
      <p:pic>
        <p:nvPicPr>
          <p:cNvPr id="6" name="Grafik 5">
            <a:extLst>
              <a:ext uri="{FF2B5EF4-FFF2-40B4-BE49-F238E27FC236}">
                <a16:creationId xmlns:a16="http://schemas.microsoft.com/office/drawing/2014/main" id="{DEF9DDFF-0013-6EF4-9875-2E7663540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224" y="2581461"/>
            <a:ext cx="2552584" cy="3737246"/>
          </a:xfrm>
          <a:prstGeom prst="rect">
            <a:avLst/>
          </a:prstGeom>
        </p:spPr>
      </p:pic>
    </p:spTree>
    <p:extLst>
      <p:ext uri="{BB962C8B-B14F-4D97-AF65-F5344CB8AC3E}">
        <p14:creationId xmlns:p14="http://schemas.microsoft.com/office/powerpoint/2010/main" val="1448439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18F963-A8B4-B412-F7C7-FF476B170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7676" y="994611"/>
            <a:ext cx="2129679" cy="12762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413468" y="609600"/>
            <a:ext cx="7883865" cy="5823284"/>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Neuer Tag, Neue Ziele – Weiter geht es von Mannheim entlang des Rhein‘s nach Karlsruhe.</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Mannheim </a:t>
            </a:r>
          </a:p>
          <a:p>
            <a:pPr>
              <a:buFontTx/>
              <a:buChar char="-"/>
            </a:pPr>
            <a:r>
              <a:rPr lang="de-DE" sz="1400" dirty="0">
                <a:latin typeface="Times New Roman" panose="02020603050405020304" pitchFamily="18" charset="0"/>
                <a:cs typeface="Times New Roman" panose="02020603050405020304" pitchFamily="18" charset="0"/>
              </a:rPr>
              <a:t>Heidelberg (Die roten Sandsteinruinen des Heidelberger Schlosses sind ein bekanntes Beispiel für die Architektur der Renaissance und stehen auf dem Hügel Königstuhl.)</a:t>
            </a:r>
          </a:p>
          <a:p>
            <a:pPr>
              <a:buFontTx/>
              <a:buChar char="-"/>
            </a:pPr>
            <a:r>
              <a:rPr lang="de-DE" sz="1400" dirty="0">
                <a:latin typeface="Times New Roman" panose="02020603050405020304" pitchFamily="18" charset="0"/>
                <a:cs typeface="Times New Roman" panose="02020603050405020304" pitchFamily="18" charset="0"/>
              </a:rPr>
              <a:t>Speyer (Als römische Gründung, ist sie eine der ältesten Städte Deutschlands.)</a:t>
            </a:r>
          </a:p>
          <a:p>
            <a:pPr>
              <a:buFontTx/>
              <a:buChar char="-"/>
            </a:pPr>
            <a:r>
              <a:rPr lang="de-DE" sz="1400" dirty="0">
                <a:latin typeface="Times New Roman" panose="02020603050405020304" pitchFamily="18" charset="0"/>
                <a:cs typeface="Times New Roman" panose="02020603050405020304" pitchFamily="18" charset="0"/>
              </a:rPr>
              <a:t>Maulbronn (UNESCO 546: Klosteranlage Maulbronn) </a:t>
            </a:r>
          </a:p>
          <a:p>
            <a:pPr>
              <a:buFontTx/>
              <a:buChar char="-"/>
            </a:pPr>
            <a:r>
              <a:rPr lang="de-DE" sz="1400" dirty="0">
                <a:latin typeface="Times New Roman" panose="02020603050405020304" pitchFamily="18" charset="0"/>
                <a:cs typeface="Times New Roman" panose="02020603050405020304" pitchFamily="18" charset="0"/>
              </a:rPr>
              <a:t>Pforzheim (Die Pforte zum Schwarzwald)</a:t>
            </a:r>
          </a:p>
          <a:p>
            <a:pPr>
              <a:buFontTx/>
              <a:buChar char="-"/>
            </a:pPr>
            <a:r>
              <a:rPr lang="de-DE" sz="1400" dirty="0">
                <a:latin typeface="Times New Roman" panose="02020603050405020304" pitchFamily="18" charset="0"/>
                <a:cs typeface="Times New Roman" panose="02020603050405020304" pitchFamily="18" charset="0"/>
              </a:rPr>
              <a:t>Karlsruhe (In der Stadtmitte befindet sich das im 18. Jahrhundert errichtete Schloss Karlsruhe, von dessen Turm aus der fächerförmige Stadtgrundriss zu erkennen ist.)</a:t>
            </a:r>
          </a:p>
          <a:p>
            <a:pPr>
              <a:buFont typeface="Courier New" panose="02070309020205020404" pitchFamily="49" charset="0"/>
              <a:buChar char="o"/>
            </a:pPr>
            <a:r>
              <a:rPr lang="de-DE" sz="1400" dirty="0">
                <a:latin typeface="Times New Roman" panose="02020603050405020304" pitchFamily="18" charset="0"/>
                <a:cs typeface="Times New Roman" panose="02020603050405020304" pitchFamily="18" charset="0"/>
              </a:rPr>
              <a:t>Übernachtung in der Stadt</a:t>
            </a:r>
          </a:p>
          <a:p>
            <a:pPr>
              <a:buFont typeface="Wingdings" panose="05000000000000000000" pitchFamily="2" charset="2"/>
              <a:buChar char="Ø"/>
            </a:pPr>
            <a:r>
              <a:rPr lang="de-DE" sz="1400" dirty="0">
                <a:latin typeface="Times New Roman" panose="02020603050405020304" pitchFamily="18" charset="0"/>
                <a:cs typeface="Times New Roman" panose="02020603050405020304" pitchFamily="18" charset="0"/>
              </a:rPr>
              <a:t>161 km</a:t>
            </a:r>
          </a:p>
        </p:txBody>
      </p:sp>
      <p:pic>
        <p:nvPicPr>
          <p:cNvPr id="6" name="Grafik 5">
            <a:extLst>
              <a:ext uri="{FF2B5EF4-FFF2-40B4-BE49-F238E27FC236}">
                <a16:creationId xmlns:a16="http://schemas.microsoft.com/office/drawing/2014/main" id="{DEF9DDFF-0013-6EF4-9875-2E7663540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7676" y="2710349"/>
            <a:ext cx="2129679" cy="3340672"/>
          </a:xfrm>
          <a:prstGeom prst="rect">
            <a:avLst/>
          </a:prstGeom>
        </p:spPr>
      </p:pic>
    </p:spTree>
    <p:extLst>
      <p:ext uri="{BB962C8B-B14F-4D97-AF65-F5344CB8AC3E}">
        <p14:creationId xmlns:p14="http://schemas.microsoft.com/office/powerpoint/2010/main" val="26091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612960" y="1045760"/>
            <a:ext cx="8380158" cy="5318159"/>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Erleben Sie an diesen Tag eine Tour von Karlsruhe zum Rheinfall. Hauptziel ist den Schwarzwald kennenzulernen.</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Karlsruhe</a:t>
            </a:r>
          </a:p>
          <a:p>
            <a:pPr>
              <a:buFontTx/>
              <a:buChar char="-"/>
            </a:pPr>
            <a:r>
              <a:rPr lang="de-DE" sz="1400" dirty="0">
                <a:latin typeface="Times New Roman" panose="02020603050405020304" pitchFamily="18" charset="0"/>
                <a:cs typeface="Times New Roman" panose="02020603050405020304" pitchFamily="18" charset="0"/>
              </a:rPr>
              <a:t>Baden-Baden (UNESCO 1613: Bedeutende Kurstädte Europas)</a:t>
            </a:r>
          </a:p>
          <a:p>
            <a:pPr>
              <a:buFontTx/>
              <a:buChar char="-"/>
            </a:pPr>
            <a:r>
              <a:rPr lang="de-DE" sz="1400" dirty="0">
                <a:latin typeface="Times New Roman" panose="02020603050405020304" pitchFamily="18" charset="0"/>
                <a:cs typeface="Times New Roman" panose="02020603050405020304" pitchFamily="18" charset="0"/>
              </a:rPr>
              <a:t>Bad Griesbach im Schwarzwald (Schwarzwaldroute)</a:t>
            </a:r>
          </a:p>
          <a:p>
            <a:pPr>
              <a:buFontTx/>
              <a:buChar char="-"/>
            </a:pPr>
            <a:r>
              <a:rPr lang="de-DE" sz="1400" dirty="0">
                <a:latin typeface="Times New Roman" panose="02020603050405020304" pitchFamily="18" charset="0"/>
                <a:cs typeface="Times New Roman" panose="02020603050405020304" pitchFamily="18" charset="0"/>
              </a:rPr>
              <a:t>Freiburg im Breisgau (Sehenswerte Altstadt)</a:t>
            </a:r>
          </a:p>
          <a:p>
            <a:pPr>
              <a:buFontTx/>
              <a:buChar char="-"/>
            </a:pPr>
            <a:r>
              <a:rPr lang="de-DE" sz="1400" dirty="0"/>
              <a:t>Todtnau (Luftkurort im Südschwarzwald)</a:t>
            </a:r>
            <a:endParaRPr lang="de-DE" sz="1400" dirty="0">
              <a:latin typeface="Times New Roman" panose="02020603050405020304" pitchFamily="18" charset="0"/>
              <a:cs typeface="Times New Roman" panose="02020603050405020304" pitchFamily="18" charset="0"/>
            </a:endParaRPr>
          </a:p>
          <a:p>
            <a:pPr>
              <a:buFontTx/>
              <a:buChar char="-"/>
            </a:pPr>
            <a:r>
              <a:rPr lang="de-DE" sz="1400" dirty="0">
                <a:latin typeface="Times New Roman" panose="02020603050405020304" pitchFamily="18" charset="0"/>
                <a:cs typeface="Times New Roman" panose="02020603050405020304" pitchFamily="18" charset="0"/>
              </a:rPr>
              <a:t>Albbruck (Schwarzwaldroute)</a:t>
            </a:r>
          </a:p>
          <a:p>
            <a:pPr>
              <a:buFontTx/>
              <a:buChar char="-"/>
            </a:pPr>
            <a:r>
              <a:rPr lang="de-DE" sz="1400" dirty="0">
                <a:latin typeface="Times New Roman" panose="02020603050405020304" pitchFamily="18" charset="0"/>
                <a:cs typeface="Times New Roman" panose="02020603050405020304" pitchFamily="18" charset="0"/>
              </a:rPr>
              <a:t>Schaffhausen (Rheinfall)</a:t>
            </a:r>
          </a:p>
          <a:p>
            <a:pPr>
              <a:buFont typeface="Courier New" panose="02070309020205020404" pitchFamily="49" charset="0"/>
              <a:buChar char="o"/>
            </a:pPr>
            <a:r>
              <a:rPr lang="de-DE" sz="1400" dirty="0">
                <a:latin typeface="Times New Roman" panose="02020603050405020304" pitchFamily="18" charset="0"/>
                <a:cs typeface="Times New Roman" panose="02020603050405020304" pitchFamily="18" charset="0"/>
              </a:rPr>
              <a:t>Übernachtung in der Umgebung</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325 km (Landesgrenze)</a:t>
            </a:r>
          </a:p>
        </p:txBody>
      </p:sp>
      <p:pic>
        <p:nvPicPr>
          <p:cNvPr id="6" name="Grafik 5">
            <a:extLst>
              <a:ext uri="{FF2B5EF4-FFF2-40B4-BE49-F238E27FC236}">
                <a16:creationId xmlns:a16="http://schemas.microsoft.com/office/drawing/2014/main" id="{DEF9DDFF-0013-6EF4-9875-2E7663540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3118" y="2661140"/>
            <a:ext cx="2240707" cy="3702780"/>
          </a:xfrm>
          <a:prstGeom prst="rect">
            <a:avLst/>
          </a:prstGeom>
        </p:spPr>
      </p:pic>
      <p:pic>
        <p:nvPicPr>
          <p:cNvPr id="2" name="Grafik 1">
            <a:extLst>
              <a:ext uri="{FF2B5EF4-FFF2-40B4-BE49-F238E27FC236}">
                <a16:creationId xmlns:a16="http://schemas.microsoft.com/office/drawing/2014/main" id="{5FFD75CD-E896-CAB9-D7C0-7F486FA08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119" y="1045761"/>
            <a:ext cx="2240707" cy="1472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46174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612961" y="1185779"/>
            <a:ext cx="7730066" cy="4830763"/>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Weitergeht es von dem Rheinfall, über den Bodensee, der Stadt Konstanz in die Natur der Schwäbischen Alb; Hauptziel des heutigen Tages sind die UNESCO-Welterben.</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Region Schaffhausen</a:t>
            </a:r>
          </a:p>
          <a:p>
            <a:pPr>
              <a:buFontTx/>
              <a:buChar char="-"/>
            </a:pPr>
            <a:r>
              <a:rPr lang="de-DE" sz="1400" dirty="0">
                <a:latin typeface="Times New Roman" panose="02020603050405020304" pitchFamily="18" charset="0"/>
                <a:cs typeface="Times New Roman" panose="02020603050405020304" pitchFamily="18" charset="0"/>
              </a:rPr>
              <a:t>Reichenau (UNESCO 974: Klosterinsel Reichenau)</a:t>
            </a:r>
          </a:p>
          <a:p>
            <a:pPr>
              <a:buFontTx/>
              <a:buChar char="-"/>
            </a:pPr>
            <a:r>
              <a:rPr lang="de-DE" sz="1400" dirty="0">
                <a:latin typeface="Times New Roman" panose="02020603050405020304" pitchFamily="18" charset="0"/>
                <a:cs typeface="Times New Roman" panose="02020603050405020304" pitchFamily="18" charset="0"/>
              </a:rPr>
              <a:t>Konstanz (</a:t>
            </a:r>
            <a:r>
              <a:rPr lang="de-DE" sz="1400" dirty="0"/>
              <a:t>Im gut erhaltenen mittelalterlichen Stadtteil Niederburg befindet sich das romanische Konstanzer Münster, das für seine verschiedenen Architekturstile und seine gotische Turmspitze bekannt ist. Das Rathaus zeichnet sich durch seine mit aufwendigen Fresken bemalte Fassade und seinen Innenhof im Renaissancestil aus. Das Rosgartenmuseum befasst sich mit der Kulturgeschichte der Region und beherbergt Ausstellungsobjekte aus der Vorgeschichte bis ins 20. Jahrhundert.)</a:t>
            </a:r>
            <a:endParaRPr lang="de-DE" sz="1400" dirty="0">
              <a:latin typeface="Times New Roman" panose="02020603050405020304" pitchFamily="18" charset="0"/>
              <a:cs typeface="Times New Roman" panose="02020603050405020304" pitchFamily="18" charset="0"/>
            </a:endParaRPr>
          </a:p>
          <a:p>
            <a:pPr>
              <a:buFontTx/>
              <a:buChar char="-"/>
            </a:pPr>
            <a:r>
              <a:rPr lang="de-DE" sz="1400" dirty="0">
                <a:latin typeface="Times New Roman" panose="02020603050405020304" pitchFamily="18" charset="0"/>
                <a:cs typeface="Times New Roman" panose="02020603050405020304" pitchFamily="18" charset="0"/>
              </a:rPr>
              <a:t>Mainau (Sehenswerte Insel)</a:t>
            </a:r>
          </a:p>
          <a:p>
            <a:pPr>
              <a:buFontTx/>
              <a:buChar char="-"/>
            </a:pPr>
            <a:r>
              <a:rPr lang="de-DE" sz="1400" dirty="0">
                <a:latin typeface="Times New Roman" panose="02020603050405020304" pitchFamily="18" charset="0"/>
                <a:cs typeface="Times New Roman" panose="02020603050405020304" pitchFamily="18" charset="0"/>
              </a:rPr>
              <a:t>Uhldingen-Mühlhafen (UNESCO 1363: Prähistorische Pfahlbauten um die Alpen)</a:t>
            </a:r>
          </a:p>
          <a:p>
            <a:pPr>
              <a:buFontTx/>
              <a:buChar char="-"/>
            </a:pPr>
            <a:r>
              <a:rPr lang="de-DE" sz="1400" dirty="0">
                <a:latin typeface="Times New Roman" panose="02020603050405020304" pitchFamily="18" charset="0"/>
                <a:cs typeface="Times New Roman" panose="02020603050405020304" pitchFamily="18" charset="0"/>
              </a:rPr>
              <a:t>Region Schwäbische Alb (UNESCO 1527: Höhlen und Eiszeitkunst im Schwäbischen Jura)</a:t>
            </a:r>
          </a:p>
          <a:p>
            <a:pPr>
              <a:buFont typeface="Courier New" panose="02070309020205020404" pitchFamily="49" charset="0"/>
              <a:buChar char="o"/>
            </a:pPr>
            <a:r>
              <a:rPr lang="de-DE" sz="1400" dirty="0">
                <a:latin typeface="Times New Roman" panose="02020603050405020304" pitchFamily="18" charset="0"/>
                <a:cs typeface="Times New Roman" panose="02020603050405020304" pitchFamily="18" charset="0"/>
              </a:rPr>
              <a:t>Übernachtung in der Umgebung Hohenstein</a:t>
            </a: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166 km (Mautgebühr, Landgrenze und Fähre)</a:t>
            </a:r>
          </a:p>
        </p:txBody>
      </p:sp>
      <p:pic>
        <p:nvPicPr>
          <p:cNvPr id="6" name="Grafik 5">
            <a:extLst>
              <a:ext uri="{FF2B5EF4-FFF2-40B4-BE49-F238E27FC236}">
                <a16:creationId xmlns:a16="http://schemas.microsoft.com/office/drawing/2014/main" id="{DEF9DDFF-0013-6EF4-9875-2E7663540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3025" y="2560386"/>
            <a:ext cx="3485119" cy="3456156"/>
          </a:xfrm>
          <a:prstGeom prst="rect">
            <a:avLst/>
          </a:prstGeom>
        </p:spPr>
      </p:pic>
      <p:pic>
        <p:nvPicPr>
          <p:cNvPr id="2" name="Grafik 1">
            <a:extLst>
              <a:ext uri="{FF2B5EF4-FFF2-40B4-BE49-F238E27FC236}">
                <a16:creationId xmlns:a16="http://schemas.microsoft.com/office/drawing/2014/main" id="{5FFD75CD-E896-CAB9-D7C0-7F486FA08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483" y="1185779"/>
            <a:ext cx="2362205" cy="11019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958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481263" y="1090864"/>
            <a:ext cx="7698842" cy="5454316"/>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Erreichen wir heute von den Süden der Schwäbischen Alb kommend, die baden-württembergische Landeshauptstadt Stuttgart.</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Region Schwäbische Alb (UNESCO 1527: Höhlen und Eiszeitkunst im Schwäbischen Jura)</a:t>
            </a:r>
          </a:p>
          <a:p>
            <a:pPr>
              <a:buFontTx/>
              <a:buChar char="-"/>
            </a:pPr>
            <a:r>
              <a:rPr lang="de-DE" sz="1400" dirty="0">
                <a:latin typeface="Times New Roman" panose="02020603050405020304" pitchFamily="18" charset="0"/>
                <a:cs typeface="Times New Roman" panose="02020603050405020304" pitchFamily="18" charset="0"/>
              </a:rPr>
              <a:t>Hechingen (Burg Hohenzollern)</a:t>
            </a:r>
          </a:p>
          <a:p>
            <a:pPr>
              <a:buFontTx/>
              <a:buChar char="-"/>
            </a:pPr>
            <a:r>
              <a:rPr lang="de-DE" sz="1400" dirty="0">
                <a:latin typeface="Times New Roman" panose="02020603050405020304" pitchFamily="18" charset="0"/>
                <a:cs typeface="Times New Roman" panose="02020603050405020304" pitchFamily="18" charset="0"/>
              </a:rPr>
              <a:t>Tübingen (</a:t>
            </a:r>
            <a:r>
              <a:rPr lang="de-DE" sz="1400" dirty="0"/>
              <a:t>Das Rathaus Tübingen besteht in sein ältesten Teilen aus dem 15. Jahrhundert. Es gibt zahlreiche Fachwerkhäuser und viele enge Gassen. Die Neckarfront mit dem </a:t>
            </a:r>
            <a:r>
              <a:rPr lang="de-DE" sz="1400" i="1" dirty="0"/>
              <a:t>Hölderlinturm</a:t>
            </a:r>
            <a:r>
              <a:rPr lang="de-DE" sz="1400" dirty="0"/>
              <a:t> ist ein bekanntes Fotomotiv der Stadt und eines ihrer bekanntesten Wahrzeichen.)</a:t>
            </a:r>
            <a:endParaRPr lang="de-DE" sz="1400" dirty="0">
              <a:latin typeface="Times New Roman" panose="02020603050405020304" pitchFamily="18" charset="0"/>
              <a:cs typeface="Times New Roman" panose="02020603050405020304" pitchFamily="18" charset="0"/>
            </a:endParaRPr>
          </a:p>
          <a:p>
            <a:pPr>
              <a:buFontTx/>
              <a:buChar char="-"/>
            </a:pPr>
            <a:r>
              <a:rPr lang="de-DE" sz="1400" dirty="0">
                <a:latin typeface="Times New Roman" panose="02020603050405020304" pitchFamily="18" charset="0"/>
                <a:cs typeface="Times New Roman" panose="02020603050405020304" pitchFamily="18" charset="0"/>
              </a:rPr>
              <a:t>Reutlingen (Sie ist eine von drei europäischen Großstädten in einem UNESCO-​Biosphärenreservat.)</a:t>
            </a:r>
          </a:p>
          <a:p>
            <a:pPr>
              <a:buFontTx/>
              <a:buChar char="-"/>
            </a:pPr>
            <a:r>
              <a:rPr lang="de-DE" sz="1400" dirty="0">
                <a:latin typeface="Times New Roman" panose="02020603050405020304" pitchFamily="18" charset="0"/>
                <a:cs typeface="Times New Roman" panose="02020603050405020304" pitchFamily="18" charset="0"/>
              </a:rPr>
              <a:t>Blaubeuren (</a:t>
            </a:r>
            <a:r>
              <a:rPr lang="de-DE" sz="1400" dirty="0"/>
              <a:t>Die gesamte Altstadt ist unter der Bezeichnung Gesamtanlage Altstadt Blaubeuren geschützt.)</a:t>
            </a:r>
            <a:endParaRPr lang="de-DE" sz="1400" dirty="0">
              <a:latin typeface="Times New Roman" panose="02020603050405020304" pitchFamily="18" charset="0"/>
              <a:cs typeface="Times New Roman" panose="02020603050405020304" pitchFamily="18" charset="0"/>
            </a:endParaRPr>
          </a:p>
          <a:p>
            <a:pPr>
              <a:buFontTx/>
              <a:buChar char="-"/>
            </a:pPr>
            <a:r>
              <a:rPr lang="de-DE" sz="1400" dirty="0">
                <a:latin typeface="Times New Roman" panose="02020603050405020304" pitchFamily="18" charset="0"/>
                <a:cs typeface="Times New Roman" panose="02020603050405020304" pitchFamily="18" charset="0"/>
              </a:rPr>
              <a:t>Ulm (</a:t>
            </a:r>
            <a:r>
              <a:rPr lang="de-DE" sz="1400" dirty="0"/>
              <a:t>In der Stadtmitte befindet sich das imposante Ulmer Münster, eine jahrhundertealte Kirche im gotischen Baustil. Ihr Kirchturm bietet Blick auf die Stadt und bei klarem Wetter lassen sich sogar die Alpen erkennen. Das Rathaus zeichnet sich durch seine Fassade aus der Frührenaissance, seine Fresken und seine astronomische Uhr aus dem 16. Jahrhundert aus. Die engen Gassen des Fischerviertels, einem Stadtteil an der Donau, werden durch Fachwerkhäuser geprägt.)</a:t>
            </a:r>
            <a:endParaRPr lang="de-DE" sz="1400" dirty="0">
              <a:latin typeface="Times New Roman" panose="02020603050405020304" pitchFamily="18" charset="0"/>
              <a:cs typeface="Times New Roman" panose="02020603050405020304" pitchFamily="18" charset="0"/>
            </a:endParaRPr>
          </a:p>
          <a:p>
            <a:pPr>
              <a:buFontTx/>
              <a:buChar char="-"/>
            </a:pPr>
            <a:r>
              <a:rPr lang="de-DE" sz="1400" dirty="0">
                <a:latin typeface="Times New Roman" panose="02020603050405020304" pitchFamily="18" charset="0"/>
                <a:cs typeface="Times New Roman" panose="02020603050405020304" pitchFamily="18" charset="0"/>
              </a:rPr>
              <a:t>Stuttgart (UNESCO 1321: Das architektonische Werk von Le Corbusier – ein herausragender Beitrag zur „Modernen Bewegung“)</a:t>
            </a:r>
            <a:endParaRPr lang="de-DE" sz="13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307 km (Mautgebühr)</a:t>
            </a:r>
          </a:p>
        </p:txBody>
      </p:sp>
      <p:pic>
        <p:nvPicPr>
          <p:cNvPr id="6" name="Grafik 5">
            <a:extLst>
              <a:ext uri="{FF2B5EF4-FFF2-40B4-BE49-F238E27FC236}">
                <a16:creationId xmlns:a16="http://schemas.microsoft.com/office/drawing/2014/main" id="{DEF9DDFF-0013-6EF4-9875-2E7663540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1432" y="3017169"/>
            <a:ext cx="3405412" cy="2469231"/>
          </a:xfrm>
          <a:prstGeom prst="rect">
            <a:avLst/>
          </a:prstGeom>
        </p:spPr>
      </p:pic>
      <p:pic>
        <p:nvPicPr>
          <p:cNvPr id="2" name="Grafik 1">
            <a:extLst>
              <a:ext uri="{FF2B5EF4-FFF2-40B4-BE49-F238E27FC236}">
                <a16:creationId xmlns:a16="http://schemas.microsoft.com/office/drawing/2014/main" id="{5FFD75CD-E896-CAB9-D7C0-7F486FA08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911" y="1090863"/>
            <a:ext cx="2516453" cy="13583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9224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A526A48-A70E-2AAB-DDDF-118EDF5E52A6}"/>
              </a:ext>
            </a:extLst>
          </p:cNvPr>
          <p:cNvSpPr>
            <a:spLocks noGrp="1"/>
          </p:cNvSpPr>
          <p:nvPr>
            <p:ph idx="1"/>
          </p:nvPr>
        </p:nvSpPr>
        <p:spPr>
          <a:xfrm>
            <a:off x="280289" y="1185779"/>
            <a:ext cx="8062738" cy="5247105"/>
          </a:xfrm>
        </p:spPr>
        <p:txBody>
          <a:bodyPr>
            <a:normAutofit/>
          </a:bodyPr>
          <a:lstStyle/>
          <a:p>
            <a:pPr marL="0" indent="0">
              <a:buNone/>
            </a:pPr>
            <a:r>
              <a:rPr lang="de-DE" sz="1600" b="1" dirty="0">
                <a:latin typeface="Times New Roman" panose="02020603050405020304" pitchFamily="18" charset="0"/>
                <a:cs typeface="Times New Roman" panose="02020603050405020304" pitchFamily="18" charset="0"/>
              </a:rPr>
              <a:t>Kehren wir zurück aus der Rundreise durch Baden-Württemberg und beenden Sie in Wiesbaden.</a:t>
            </a:r>
          </a:p>
          <a:p>
            <a:pPr marL="0" indent="0">
              <a:buNone/>
            </a:pPr>
            <a:r>
              <a:rPr lang="de-DE" sz="1600" b="1" dirty="0">
                <a:latin typeface="Times New Roman" panose="02020603050405020304" pitchFamily="18" charset="0"/>
                <a:cs typeface="Times New Roman" panose="02020603050405020304" pitchFamily="18" charset="0"/>
              </a:rPr>
              <a:t>Tageziele:</a:t>
            </a:r>
          </a:p>
          <a:p>
            <a:pPr>
              <a:buFontTx/>
              <a:buChar char="-"/>
            </a:pPr>
            <a:r>
              <a:rPr lang="de-DE" sz="1400" dirty="0">
                <a:latin typeface="Times New Roman" panose="02020603050405020304" pitchFamily="18" charset="0"/>
                <a:cs typeface="Times New Roman" panose="02020603050405020304" pitchFamily="18" charset="0"/>
              </a:rPr>
              <a:t>Region Stuttgart</a:t>
            </a:r>
          </a:p>
          <a:p>
            <a:pPr>
              <a:buFontTx/>
              <a:buChar char="-"/>
            </a:pPr>
            <a:r>
              <a:rPr lang="de-DE" sz="1400" dirty="0">
                <a:latin typeface="Times New Roman" panose="02020603050405020304" pitchFamily="18" charset="0"/>
                <a:cs typeface="Times New Roman" panose="02020603050405020304" pitchFamily="18" charset="0"/>
              </a:rPr>
              <a:t>Ludwigsburg (</a:t>
            </a:r>
            <a:r>
              <a:rPr lang="de-DE" sz="1400" dirty="0"/>
              <a:t>Das Residenzschloss, die umgebenden Grünanlagen und die Alleen prägen das Stadtbild.)</a:t>
            </a:r>
            <a:endParaRPr lang="de-DE" sz="1400" dirty="0">
              <a:latin typeface="Times New Roman" panose="02020603050405020304" pitchFamily="18" charset="0"/>
              <a:cs typeface="Times New Roman" panose="02020603050405020304" pitchFamily="18" charset="0"/>
            </a:endParaRPr>
          </a:p>
          <a:p>
            <a:pPr>
              <a:buFontTx/>
              <a:buChar char="-"/>
            </a:pPr>
            <a:r>
              <a:rPr lang="de-DE" sz="1400" dirty="0">
                <a:latin typeface="Times New Roman" panose="02020603050405020304" pitchFamily="18" charset="0"/>
                <a:cs typeface="Times New Roman" panose="02020603050405020304" pitchFamily="18" charset="0"/>
              </a:rPr>
              <a:t>Würzburg (Sie </a:t>
            </a:r>
            <a:r>
              <a:rPr lang="de-DE" sz="1400" dirty="0"/>
              <a:t>ist für seine Gebäude im Barock- und Rokokostil bekannt, besonders für die Würzburger Residenz aus dem 18. Jahrhundert, mit prächtigen Räumen, einem großen Fresko des venezianischen Künstlers Tiepolo und einem reich verzierten Treppenhaus. Mit seinen zahlreichen Weinstuben, Weinkellern und Weingütern sowie dem charakteristischen Bocksbeutel ist Würzburg das Herz der Weinregion Franken.)</a:t>
            </a:r>
            <a:endParaRPr lang="de-DE" sz="1400" dirty="0">
              <a:latin typeface="Times New Roman" panose="02020603050405020304" pitchFamily="18" charset="0"/>
              <a:cs typeface="Times New Roman" panose="02020603050405020304" pitchFamily="18" charset="0"/>
            </a:endParaRPr>
          </a:p>
          <a:p>
            <a:pPr>
              <a:buFontTx/>
              <a:buChar char="-"/>
            </a:pPr>
            <a:r>
              <a:rPr lang="de-DE" sz="1400" dirty="0">
                <a:latin typeface="Times New Roman" panose="02020603050405020304" pitchFamily="18" charset="0"/>
                <a:cs typeface="Times New Roman" panose="02020603050405020304" pitchFamily="18" charset="0"/>
              </a:rPr>
              <a:t>Heilbronn (</a:t>
            </a:r>
            <a:r>
              <a:rPr lang="de-DE" sz="1400" dirty="0"/>
              <a:t>Heilbronn ist wegen seiner ausgedehnten Rebflächen bekannt als Stadt des Weins.)</a:t>
            </a:r>
            <a:endParaRPr lang="de-DE" sz="1400" dirty="0">
              <a:latin typeface="Times New Roman" panose="02020603050405020304" pitchFamily="18" charset="0"/>
              <a:cs typeface="Times New Roman" panose="02020603050405020304" pitchFamily="18" charset="0"/>
            </a:endParaRPr>
          </a:p>
          <a:p>
            <a:pPr>
              <a:buFontTx/>
              <a:buChar char="-"/>
            </a:pPr>
            <a:r>
              <a:rPr lang="de-DE" sz="1400" dirty="0">
                <a:latin typeface="Times New Roman" panose="02020603050405020304" pitchFamily="18" charset="0"/>
                <a:cs typeface="Times New Roman" panose="02020603050405020304" pitchFamily="18" charset="0"/>
              </a:rPr>
              <a:t>Bad Kissingen (UNESCO 1613: Bedeutende Kurstädte Europas)</a:t>
            </a:r>
          </a:p>
          <a:p>
            <a:pPr>
              <a:buFontTx/>
              <a:buChar char="-"/>
            </a:pPr>
            <a:r>
              <a:rPr lang="de-DE" sz="1400" dirty="0">
                <a:latin typeface="Times New Roman" panose="02020603050405020304" pitchFamily="18" charset="0"/>
                <a:cs typeface="Times New Roman" panose="02020603050405020304" pitchFamily="18" charset="0"/>
              </a:rPr>
              <a:t>Wiesbaden (Im Kurhaus, einem im neoklassizistischen Stil erbauten Gebäude, befinden sich Festsäle und die Spielbank Wiesbaden. Der Kurpark wurde 1852 im Stil eines englischen Landschaftsgartens angelegt. Neben der roten, neugotischen Marktkirche am Schlossplatz befindet sich das neoklassizistische Stadtschloss, Sitz des hessischen Landtags.)</a:t>
            </a:r>
          </a:p>
          <a:p>
            <a:pPr>
              <a:buFontTx/>
              <a:buChar char="-"/>
            </a:pPr>
            <a:endParaRPr lang="de-DE"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de-DE" sz="1400" dirty="0">
                <a:latin typeface="Times New Roman" panose="02020603050405020304" pitchFamily="18" charset="0"/>
                <a:cs typeface="Times New Roman" panose="02020603050405020304" pitchFamily="18" charset="0"/>
              </a:rPr>
              <a:t>329 km (Mautgebühr)</a:t>
            </a:r>
          </a:p>
        </p:txBody>
      </p:sp>
      <p:pic>
        <p:nvPicPr>
          <p:cNvPr id="6" name="Grafik 5">
            <a:extLst>
              <a:ext uri="{FF2B5EF4-FFF2-40B4-BE49-F238E27FC236}">
                <a16:creationId xmlns:a16="http://schemas.microsoft.com/office/drawing/2014/main" id="{DEF9DDFF-0013-6EF4-9875-2E7663540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3027" y="2593187"/>
            <a:ext cx="3518620" cy="3833632"/>
          </a:xfrm>
          <a:prstGeom prst="rect">
            <a:avLst/>
          </a:prstGeom>
        </p:spPr>
      </p:pic>
      <p:pic>
        <p:nvPicPr>
          <p:cNvPr id="2" name="Grafik 1">
            <a:extLst>
              <a:ext uri="{FF2B5EF4-FFF2-40B4-BE49-F238E27FC236}">
                <a16:creationId xmlns:a16="http://schemas.microsoft.com/office/drawing/2014/main" id="{5FFD75CD-E896-CAB9-D7C0-7F486FA08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7508" y="1185779"/>
            <a:ext cx="2288008" cy="1287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68828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Benutzerdefiniert 1">
      <a:majorFont>
        <a:latin typeface="Times New Roman"/>
        <a:ea typeface=""/>
        <a:cs typeface=""/>
      </a:majorFont>
      <a:minorFont>
        <a:latin typeface="Times New Roman"/>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833</Words>
  <Application>Microsoft Office PowerPoint</Application>
  <PresentationFormat>Breitbild</PresentationFormat>
  <Paragraphs>62</Paragraphs>
  <Slides>7</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7</vt:i4>
      </vt:variant>
    </vt:vector>
  </HeadingPairs>
  <TitlesOfParts>
    <vt:vector size="13" baseType="lpstr">
      <vt:lpstr>Arial</vt:lpstr>
      <vt:lpstr>Courier New</vt:lpstr>
      <vt:lpstr>Times New Roman</vt:lpstr>
      <vt:lpstr>Wingdings</vt:lpstr>
      <vt:lpstr>Wingdings 3</vt:lpstr>
      <vt:lpstr>Ion</vt:lpstr>
      <vt:lpstr>Germania superior  - Das Reich der Chatten, Nemeter und Kelten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Scheuer Traveling Services</dc:title>
  <dc:creator>Frank-Peter Scheuer</dc:creator>
  <cp:lastModifiedBy>Frank-Peter Scheuer</cp:lastModifiedBy>
  <cp:revision>37</cp:revision>
  <dcterms:created xsi:type="dcterms:W3CDTF">2022-08-16T08:59:41Z</dcterms:created>
  <dcterms:modified xsi:type="dcterms:W3CDTF">2023-08-17T15:51:06Z</dcterms:modified>
</cp:coreProperties>
</file>